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51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46D159-8ECD-4522-B151-4F1ACC8B7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CA1807-F88B-4AA2-8843-44E3F2C8F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E92116-B5BD-4985-A3A1-0A5B4C79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017E4F-0863-4379-9719-C60AC259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ACCB309-3266-4ADC-A543-CE65C02D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595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4E3605-CB58-4C61-9A8E-3224FCD4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404712D-BCFC-4168-B09D-8F9F83FD1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C49B0D-D62C-4C7D-A579-E03C6ECF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34D775-7995-4BC5-9A1D-BFAE9D2E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A9270E-0FE9-43B2-A542-88AA6C94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772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014D3D3-1A7D-4B5B-A31A-472D8E301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E59E257-CFFA-47C2-8AE5-5C301C610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F73E15-97D6-4E0E-8965-0A103569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3F6551-959D-4F86-B3D6-F20FD689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9405C1-E081-44CA-A321-E82811B7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18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805A57-6BAE-4081-9D4C-4F945932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648350-ED1D-4FE2-90D6-705C9292C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AE5393-E1DE-46EF-AD1A-EDF2D251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88BC8F-5BD0-4C84-8466-CC78644C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05921C-2FA0-4285-9509-322A2BA4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851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81E9E-FB3E-4D67-86B8-6E8732BC6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8AEDDD-CB43-4007-ABF4-FC89675C4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56E6AD-1636-40C5-97E3-4D8BAFFF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C87CAE-1D36-4F6B-885D-34ED3DF8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C6BA47-628E-49BA-9077-6957C27E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5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808683-3975-4F4B-A637-CBA30992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4D161F-A9ED-40E7-A9A0-7B719B3A7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F6914C1-3638-4A58-B4B1-CEA42994B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434D68-B043-44EE-9328-EDC4661D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2A079A-CDEF-4DBA-B8F7-2504B80D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83BC6B-9B6C-40E8-9175-6E273491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048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381FC8-425D-4D96-B9E1-C5D2E27B8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78EF5AE-64B9-41E6-8315-3EA6C5269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5AC9B0B-519A-4184-8691-6DD5049C7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CF67354-5785-4CFA-A8EE-7E225D3EF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301E5F6-6E92-41A3-B782-F6960BF9D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2FA326A-F7AB-4984-B9CC-379E9D750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6F5652F-B20A-412D-97CC-13D37C12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D5A5019-0875-48D4-B480-074FB3AC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078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884A02-E5CF-4476-83D2-DBFED217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4CB0AB0-2B1B-4B1C-8B01-16D759AB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FE2BF75-25A7-4797-AB13-3C54D68F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BD33DB6-7003-4CF1-98BE-2ECAB5E6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62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707D228-9F2A-4DE1-9B93-86F31F57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87C4C1C-F931-4F37-A76E-93A14BE9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8FAACDD-4C24-420A-881E-9AF751E3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809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D01037-A38C-4CEA-9DB2-0C15E6CD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B5AB55-1209-4E59-93D9-0FC406076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BF87DDD-3C16-4DC9-BCFF-28C78B992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6E35DAE-F31D-400E-B67B-67B54005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2C3C78-E73C-48CA-85A7-3360C97E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0B28BC-D11C-4DD3-89B6-47F39280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019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9019A8-9D90-49C8-A7B5-60F8B0DE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4FD1862-3E1D-4DA3-A7A2-D79FE755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903FB5-3012-4601-8324-3B207416E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0E35703-CD7E-40AD-97D6-12D1E15B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7F27AC3-DF84-4DE8-8F49-2F10B6FE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A2E8DC0-94BD-497C-AA10-1B3EC4DF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88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579D960-C986-435B-97B8-C99E8DC6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8C25DB0-3C14-44B5-A782-4FD909CFF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C4E4D8-FA95-47A6-884D-9CF765E3B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4B853-592C-4D6B-AD02-F530B37A027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86E978-4483-4DC4-8EDD-CD8E1C7C4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FD5A72-2BF7-4A21-8644-3BB370508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9144-FB77-474A-B8BE-A207CFA7ED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073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586" y="130212"/>
            <a:ext cx="10502462" cy="44417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2800" b="1" dirty="0"/>
              <a:t>เงื่อนไขบริการและอัตราจ่ายสำหรับบางบริการเฉพาะเขต ที่จะดำเนินการในปีงบประมาณ 2563 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865764"/>
              </p:ext>
            </p:extLst>
          </p:nvPr>
        </p:nvGraphicFramePr>
        <p:xfrm>
          <a:off x="129808" y="1196918"/>
          <a:ext cx="1175739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72"/>
                <a:gridCol w="2559890"/>
                <a:gridCol w="2486587"/>
                <a:gridCol w="590744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อัตราจ่าย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เงื่อนไข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ผ่าตัดสมอง </a:t>
                      </a:r>
                    </a:p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รักษาภายใน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เขต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9,600 บาท/</a:t>
                      </a:r>
                      <a:r>
                        <a:rPr lang="en-US" sz="1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AdjRW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ค่าน้ำหนักสัมพัทธ์ที่ปรับ</a:t>
                      </a:r>
                    </a:p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ตามค่าวันนอน)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หน่วยบริการประจำ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(HMAIN)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ในเขต 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หน่วยบริการที่ให้บริการ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(HCODE)=</a:t>
                      </a:r>
                      <a:r>
                        <a:rPr lang="th-TH" sz="1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ในขต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การจัดกลุ่มวินิจฉัยโรคร่วม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(DRG) =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01010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 01011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 01012, 01013, 01014, 01020, 01022, 01023, 01024, 01120, 01122, 01123, 01124, 01130, 01132, 01133, 01134, 24110, 24113, 24114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ส่งผู้ป่วยกลับไปรักษาต่อ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(Refer Back)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กรณีกลุ่มโรค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Intermediate Care (3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กลุ่มโรค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รพ.ส่งกลับ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 บาท </a:t>
                      </a:r>
                    </a:p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รพ.รับกลับ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4,000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Tx/>
                        <a:buChar char="-"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รพ.ส่งกลับ 26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(ตามสิ่งที่สงมาด้วย)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84138" indent="-84138">
                        <a:buFontTx/>
                        <a:buChar char="-"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รพ.รับกลับมีศักยภาพต่ำกว่า รพ.ส่งกลับ หรือเป็นหน่วยบริการประจำของผู้ป่วย</a:t>
                      </a:r>
                    </a:p>
                    <a:p>
                      <a:pPr marL="84138" indent="-84138">
                        <a:buFontTx/>
                        <a:buChar char="-"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รพ..ส่งกลับต้องวินิจฉัย 3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กลุ่มโรค ได้แก่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Stroke, Traumatic brain, Traumatic spinal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cord (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ตามสิ่งที่ส่งมาด้วย)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ส่งผู้ป่วยกลับไปรักษาต่อ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(Refer Back)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กรณีกลุ่มโรค ทั่วไป นอกเหนือ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(3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กลุ่มโรค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รพ.ส่งกลับ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500 บาท </a:t>
                      </a:r>
                    </a:p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รพ.รับกลับ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1,000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indent="-84138">
                        <a:buFontTx/>
                        <a:buChar char="-"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ส่งกลับ 26 แห่ง</a:t>
                      </a:r>
                    </a:p>
                    <a:p>
                      <a:pPr marL="84138" indent="-84138">
                        <a:buFontTx/>
                        <a:buChar char="-"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รพ.รับกลับมีมีศักยภาพต่ำกว่า รพ.ส่งกลับ หรือเป็นหน่วยบริการประจำของผู้ป่วย</a:t>
                      </a:r>
                    </a:p>
                    <a:p>
                      <a:pPr marL="84138" indent="-84138">
                        <a:buFontTx/>
                        <a:buChar char="-"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นอกเหนือ 3 กลุ่มโรค ได้แก่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Stroke, Traumatic brain, Traumatic spinal cord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มะเร็งรังไข่ที่ให้เคมีบำบัด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 บาท/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admit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-การ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วินิจฉัยโรคหลัก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(PDX) = C56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-รหัสการผ่าตัดและหัตถการ</a:t>
                      </a:r>
                      <a:r>
                        <a:rPr lang="th-TH" sz="1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ICD9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9925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มะเร็งลำไส้ที่ให้เคมีบำบัด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 บาท/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admit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การวินิจฉัยโรคหลัก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(PDX) = C17*, C18*, C19*, C20*, C21*</a:t>
                      </a:r>
                    </a:p>
                    <a:p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รหัสการผ่าตัดและหัตถการ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(ICD9) = 9925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VENTILATOR 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(การใส่เครื่องช่วยหายใจ)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9,000 บาท/</a:t>
                      </a:r>
                      <a:r>
                        <a:rPr lang="en-US" sz="1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AdjRW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การผ่าตัดและหัตถการ </a:t>
                      </a:r>
                      <a:r>
                        <a:rPr lang="en-US" sz="1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ICD9) = 9672</a:t>
                      </a:r>
                    </a:p>
                    <a:p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นอน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 ชม.</a:t>
                      </a:r>
                    </a:p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รพช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.ทุกระดับ (ยกเว้น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M1)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88233" y="593766"/>
            <a:ext cx="467887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 1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ตุลาคม 62-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สิ้นสุด 30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กันยายน 63)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98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586" y="130212"/>
            <a:ext cx="10502462" cy="44417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2800" b="1" dirty="0" smtClean="0"/>
              <a:t>ข้อตกลงการส่งต่อข้ามเขตใน</a:t>
            </a:r>
            <a:r>
              <a:rPr lang="th-TH" sz="2800" b="1" dirty="0"/>
              <a:t>ปีงบประมาณ 2563 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813120"/>
              </p:ext>
            </p:extLst>
          </p:nvPr>
        </p:nvGraphicFramePr>
        <p:xfrm>
          <a:off x="129808" y="1196918"/>
          <a:ext cx="1175739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72"/>
                <a:gridCol w="2559890"/>
                <a:gridCol w="2486587"/>
                <a:gridCol w="590744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อัตราจ่าย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เงื่อนไข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</a:t>
                      </a:r>
                      <a:r>
                        <a:rPr lang="th-TH" sz="1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ยันฮี</a:t>
                      </a:r>
                      <a:r>
                        <a:rPr lang="th-TH" sz="1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รับส่งต่อโรคหลอดเลือดโคโรนารีผ่านสายสวน(</a:t>
                      </a:r>
                      <a:r>
                        <a:rPr lang="en-US" sz="1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Percutaneous Coronary Intervention : PCI)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8,250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</a:t>
                      </a:r>
                      <a:r>
                        <a:rPr lang="en-US" sz="1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AdjRW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-หน่วย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บริการประจำ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(HMAIN)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ของผู้ป่วยอยู่ในเขต</a:t>
                      </a:r>
                      <a:b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-หน่วยบริการในเขตส่งตัวไปรับการรักษา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รพ.ปิยเวท</a:t>
                      </a:r>
                      <a:r>
                        <a:rPr lang="th-TH" sz="1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รับส่งต่อโรคหลอดเลือดโคโรนารีผ่านสายสวน(</a:t>
                      </a:r>
                      <a:r>
                        <a:rPr lang="en-US" sz="1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Percutaneous Coronary Intervention : PCI)</a:t>
                      </a: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8,250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บาท/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</a:t>
                      </a:r>
                      <a:r>
                        <a:rPr lang="en-US" sz="1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AdjRW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marR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-หน่วยบริการประจำ </a:t>
                      </a:r>
                      <a:r>
                        <a:rPr lang="en-US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(HMAIN)</a:t>
                      </a: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ของผู้ป่วยอยู่ในเขต</a:t>
                      </a:r>
                      <a:b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-หน่วยบริการในเขตส่งตัวไปรับการรักษา</a:t>
                      </a:r>
                    </a:p>
                    <a:p>
                      <a:pPr marL="84138" indent="-84138">
                        <a:buFontTx/>
                        <a:buChar char="-"/>
                      </a:pPr>
                      <a:endParaRPr lang="th-TH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88233" y="593766"/>
            <a:ext cx="467887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 1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ตุลาคม 62-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สิ้นสุด 30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กันยายน 63)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26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464</Words>
  <Application>Microsoft Office PowerPoint</Application>
  <PresentationFormat>กำหนดเอง</PresentationFormat>
  <Paragraphs>57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Office Theme</vt:lpstr>
      <vt:lpstr>เงื่อนไขบริการและอัตราจ่ายสำหรับบางบริการเฉพาะเขต ที่จะดำเนินการในปีงบประมาณ 2563 </vt:lpstr>
      <vt:lpstr>ข้อตกลงการส่งต่อข้ามเขตในปีงบประมาณ 2563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ay_office1</dc:creator>
  <cp:lastModifiedBy>IT</cp:lastModifiedBy>
  <cp:revision>39</cp:revision>
  <dcterms:created xsi:type="dcterms:W3CDTF">2019-09-23T07:58:16Z</dcterms:created>
  <dcterms:modified xsi:type="dcterms:W3CDTF">2019-11-11T07:20:57Z</dcterms:modified>
</cp:coreProperties>
</file>